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1426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90753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777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1390103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10087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 cita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06475183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rai ou fau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95239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58460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6017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0327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0041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8536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89767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1342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27901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28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21848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5/18/2026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C1FF6DA9-008F-8B48-92A6-B652298478BF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259228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897283"/>
            <a:ext cx="7883759" cy="2262781"/>
          </a:xfrm>
        </p:spPr>
        <p:txBody>
          <a:bodyPr>
            <a:normAutofit fontScale="90000"/>
          </a:bodyPr>
          <a:lstStyle/>
          <a:p>
            <a:r>
              <a:rPr lang="fr-FR" b="1" dirty="0" smtClean="0">
                <a:latin typeface="Alef" panose="00000500000000000000" pitchFamily="2" charset="-79"/>
                <a:cs typeface="Alef" panose="00000500000000000000" pitchFamily="2" charset="-79"/>
              </a:rPr>
              <a:t>Seconde</a:t>
            </a:r>
            <a:endParaRPr b="1" dirty="0">
              <a:latin typeface="Alef" panose="00000500000000000000" pitchFamily="2" charset="-79"/>
              <a:cs typeface="Alef" panose="00000500000000000000" pitchFamily="2" charset="-79"/>
            </a:endParaRPr>
          </a:p>
          <a:p>
            <a:r>
              <a:rPr lang="fr-FR" b="1" dirty="0" smtClean="0">
                <a:latin typeface="Alef" panose="00000500000000000000" pitchFamily="2" charset="-79"/>
                <a:cs typeface="Alef" panose="00000500000000000000" pitchFamily="2" charset="-79"/>
              </a:rPr>
              <a:t>Rentrée </a:t>
            </a:r>
            <a:br>
              <a:rPr lang="fr-FR" b="1" dirty="0" smtClean="0">
                <a:latin typeface="Alef" panose="00000500000000000000" pitchFamily="2" charset="-79"/>
                <a:cs typeface="Alef" panose="00000500000000000000" pitchFamily="2" charset="-79"/>
              </a:rPr>
            </a:br>
            <a:r>
              <a:rPr lang="fr-FR" b="1" dirty="0" smtClean="0">
                <a:latin typeface="Alef" panose="00000500000000000000" pitchFamily="2" charset="-79"/>
                <a:cs typeface="Alef" panose="00000500000000000000" pitchFamily="2" charset="-79"/>
              </a:rPr>
              <a:t>Nouveauté 2027</a:t>
            </a:r>
            <a:endParaRPr b="1" dirty="0">
              <a:latin typeface="Alef" panose="00000500000000000000" pitchFamily="2" charset="-79"/>
              <a:cs typeface="Alef" panose="00000500000000000000" pitchFamily="2" charset="-79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5019338"/>
            <a:ext cx="7516368" cy="1445470"/>
          </a:xfrm>
          <a:solidFill>
            <a:srgbClr val="FFFF00"/>
          </a:solidFill>
        </p:spPr>
        <p:txBody>
          <a:bodyPr>
            <a:normAutofit fontScale="77500" lnSpcReduction="20000"/>
          </a:bodyPr>
          <a:lstStyle/>
          <a:p>
            <a:pPr algn="ctr"/>
            <a:r>
              <a:rPr lang="fr-FR" b="1" i="1" dirty="0" smtClean="0">
                <a:solidFill>
                  <a:schemeClr val="tx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SEANCE HEBDOMADAIRE </a:t>
            </a:r>
          </a:p>
          <a:p>
            <a:pPr algn="ctr"/>
            <a:r>
              <a:rPr sz="3800" b="1" dirty="0" smtClean="0">
                <a:solidFill>
                  <a:schemeClr val="tx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1h</a:t>
            </a:r>
            <a:r>
              <a:rPr lang="fr-FR" sz="3800" b="1" dirty="0" smtClean="0">
                <a:solidFill>
                  <a:schemeClr val="tx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00</a:t>
            </a:r>
            <a:r>
              <a:rPr sz="3800" b="1" dirty="0" smtClean="0">
                <a:solidFill>
                  <a:schemeClr val="tx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lang="fr-FR" sz="3800" b="1" dirty="0" smtClean="0">
                <a:solidFill>
                  <a:schemeClr val="tx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APPROFONDISSEMENT ESPAGNOL </a:t>
            </a:r>
          </a:p>
          <a:p>
            <a:pPr algn="ctr"/>
            <a:r>
              <a:rPr lang="fr-FR" b="1" dirty="0" smtClean="0">
                <a:solidFill>
                  <a:schemeClr val="tx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CLASSES CONCERNEES : 2RMC + 2GATL</a:t>
            </a:r>
            <a:r>
              <a:rPr b="1" dirty="0" smtClean="0">
                <a:solidFill>
                  <a:schemeClr val="tx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endParaRPr lang="fr-FR" b="1" dirty="0" smtClean="0">
              <a:solidFill>
                <a:schemeClr val="tx1"/>
              </a:solidFill>
              <a:latin typeface="Alef" panose="00000500000000000000" pitchFamily="2" charset="-79"/>
              <a:cs typeface="Alef" panose="00000500000000000000" pitchFamily="2" charset="-79"/>
            </a:endParaRPr>
          </a:p>
          <a:p>
            <a:pPr algn="ctr"/>
            <a:r>
              <a:rPr b="1" dirty="0" smtClean="0">
                <a:solidFill>
                  <a:schemeClr val="tx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D</a:t>
            </a:r>
            <a:r>
              <a:rPr lang="fr-FR" b="1" dirty="0" smtClean="0">
                <a:solidFill>
                  <a:schemeClr val="tx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écouverte</a:t>
            </a:r>
            <a:r>
              <a:rPr b="1" dirty="0" smtClean="0">
                <a:solidFill>
                  <a:schemeClr val="tx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, </a:t>
            </a:r>
            <a:r>
              <a:rPr b="1" dirty="0">
                <a:solidFill>
                  <a:schemeClr val="tx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motivation et </a:t>
            </a:r>
            <a:r>
              <a:rPr lang="fr-FR" b="1" dirty="0" smtClean="0">
                <a:solidFill>
                  <a:schemeClr val="tx1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mise en activité</a:t>
            </a:r>
            <a:endParaRPr b="1" dirty="0">
              <a:solidFill>
                <a:schemeClr val="tx1"/>
              </a:solidFill>
              <a:latin typeface="Alef" panose="00000500000000000000" pitchFamily="2" charset="-79"/>
              <a:cs typeface="Alef" panose="00000500000000000000" pitchFamily="2" charset="-79"/>
            </a:endParaRPr>
          </a:p>
        </p:txBody>
      </p:sp>
      <p:sp>
        <p:nvSpPr>
          <p:cNvPr id="4" name="Étoile à 5 branches 3"/>
          <p:cNvSpPr/>
          <p:nvPr/>
        </p:nvSpPr>
        <p:spPr>
          <a:xfrm rot="247089">
            <a:off x="4299646" y="163771"/>
            <a:ext cx="4647113" cy="2395063"/>
          </a:xfrm>
          <a:prstGeom prst="star5">
            <a:avLst/>
          </a:prstGeom>
          <a:ln w="28575">
            <a:solidFill>
              <a:schemeClr val="accent1"/>
            </a:solidFill>
          </a:ln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>
                <a:latin typeface="Alef" panose="00000500000000000000" pitchFamily="2" charset="-79"/>
                <a:cs typeface="Alef" panose="00000500000000000000" pitchFamily="2" charset="-79"/>
              </a:rPr>
              <a:t>Préparation dossier ERASMUS</a:t>
            </a:r>
            <a:endParaRPr lang="fr-FR" b="1" dirty="0">
              <a:latin typeface="Alef" panose="00000500000000000000" pitchFamily="2" charset="-79"/>
              <a:cs typeface="Alef" panose="00000500000000000000" pitchFamily="2" charset="-79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9196" y="200222"/>
            <a:ext cx="3345019" cy="155309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91057" y="624110"/>
            <a:ext cx="6943344" cy="692626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4000" b="1" dirty="0">
                <a:solidFill>
                  <a:srgbClr val="262626"/>
                </a:solidFill>
                <a:latin typeface="Alef" panose="00000500000000000000" pitchFamily="2" charset="-79"/>
              </a:rPr>
              <a:t>Méthodologie</a:t>
            </a:r>
            <a:r>
              <a:rPr lang="fr-FR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/>
            </a:r>
            <a:br>
              <a:rPr lang="fr-FR" sz="4000" b="1" dirty="0">
                <a:latin typeface="Times New Roman" panose="02020603050405020304" pitchFamily="18" charset="0"/>
                <a:ea typeface="Times New Roman" panose="02020603050405020304" pitchFamily="18" charset="0"/>
              </a:rPr>
            </a:br>
            <a:endParaRPr sz="4000" b="1" dirty="0">
              <a:latin typeface="Alef" panose="00000500000000000000" pitchFamily="2" charset="-79"/>
              <a:cs typeface="Alef" panose="00000500000000000000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Conseils pour progresser :</a:t>
            </a:r>
            <a:endParaRPr lang="fr-FR" sz="1200" dirty="0">
              <a:latin typeface="Alef" panose="00000500000000000000" pitchFamily="2" charset="-79"/>
              <a:ea typeface="Times New Roman" panose="02020603050405020304" pitchFamily="18" charset="0"/>
              <a:cs typeface="Alef" panose="00000500000000000000" pitchFamily="2" charset="-79"/>
            </a:endParaRPr>
          </a:p>
          <a:p>
            <a:pPr lvl="0"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• Écouter de l’espagnol régulièrement</a:t>
            </a:r>
            <a:endParaRPr lang="fr-FR" sz="1200" dirty="0">
              <a:latin typeface="Alef" panose="00000500000000000000" pitchFamily="2" charset="-79"/>
              <a:ea typeface="Times New Roman" panose="02020603050405020304" pitchFamily="18" charset="0"/>
              <a:cs typeface="Alef" panose="00000500000000000000" pitchFamily="2" charset="-79"/>
            </a:endParaRPr>
          </a:p>
          <a:p>
            <a:pPr lvl="0"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• Oser parler</a:t>
            </a:r>
            <a:endParaRPr lang="fr-FR" sz="1200" dirty="0">
              <a:latin typeface="Alef" panose="00000500000000000000" pitchFamily="2" charset="-79"/>
              <a:ea typeface="Times New Roman" panose="02020603050405020304" pitchFamily="18" charset="0"/>
              <a:cs typeface="Alef" panose="00000500000000000000" pitchFamily="2" charset="-79"/>
            </a:endParaRPr>
          </a:p>
          <a:p>
            <a:pPr lvl="0"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• Réviser peu mais souvent</a:t>
            </a:r>
            <a:endParaRPr lang="fr-FR" sz="1200" dirty="0">
              <a:latin typeface="Alef" panose="00000500000000000000" pitchFamily="2" charset="-79"/>
              <a:ea typeface="Times New Roman" panose="02020603050405020304" pitchFamily="18" charset="0"/>
              <a:cs typeface="Alef" panose="00000500000000000000" pitchFamily="2" charset="-79"/>
            </a:endParaRPr>
          </a:p>
          <a:p>
            <a:pPr lvl="0"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• Tenir un carnet de vocabulaire</a:t>
            </a:r>
            <a:endParaRPr lang="fr-FR" sz="1200" dirty="0">
              <a:latin typeface="Alef" panose="00000500000000000000" pitchFamily="2" charset="-79"/>
              <a:ea typeface="Times New Roman" panose="02020603050405020304" pitchFamily="18" charset="0"/>
              <a:cs typeface="Alef" panose="00000500000000000000" pitchFamily="2" charset="-79"/>
            </a:endParaRPr>
          </a:p>
          <a:p>
            <a:pPr marL="0" indent="0">
              <a:buNone/>
            </a:pPr>
            <a:endParaRPr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16735" y="5047420"/>
            <a:ext cx="3340898" cy="15546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>
          <a:xfrm>
            <a:off x="1298449" y="1603248"/>
            <a:ext cx="7363968" cy="2465832"/>
          </a:xfrm>
        </p:spPr>
        <p:txBody>
          <a:bodyPr/>
          <a:lstStyle/>
          <a:p>
            <a:pPr lvl="0"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r-FR" sz="2000" dirty="0">
                <a:solidFill>
                  <a:srgbClr val="40404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Exemples de projets :</a:t>
            </a:r>
            <a:endParaRPr lang="fr-FR" sz="1400" dirty="0">
              <a:latin typeface="Alef" panose="00000500000000000000" pitchFamily="2" charset="-79"/>
              <a:ea typeface="Times New Roman" panose="02020603050405020304" pitchFamily="18" charset="0"/>
              <a:cs typeface="Alef" panose="00000500000000000000" pitchFamily="2" charset="-79"/>
            </a:endParaRPr>
          </a:p>
          <a:p>
            <a:pPr lvl="0"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r-FR" sz="2000" dirty="0">
                <a:solidFill>
                  <a:srgbClr val="40404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Podcast en espagnol</a:t>
            </a:r>
            <a:endParaRPr lang="fr-FR" sz="1400" dirty="0">
              <a:latin typeface="Alef" panose="00000500000000000000" pitchFamily="2" charset="-79"/>
              <a:ea typeface="Times New Roman" panose="02020603050405020304" pitchFamily="18" charset="0"/>
              <a:cs typeface="Alef" panose="00000500000000000000" pitchFamily="2" charset="-79"/>
            </a:endParaRPr>
          </a:p>
          <a:p>
            <a:pPr lvl="0"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r-FR" sz="2000" dirty="0">
                <a:solidFill>
                  <a:srgbClr val="40404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Exposé culturel</a:t>
            </a:r>
            <a:endParaRPr lang="fr-FR" sz="1400" dirty="0">
              <a:latin typeface="Alef" panose="00000500000000000000" pitchFamily="2" charset="-79"/>
              <a:ea typeface="Times New Roman" panose="02020603050405020304" pitchFamily="18" charset="0"/>
              <a:cs typeface="Alef" panose="00000500000000000000" pitchFamily="2" charset="-79"/>
            </a:endParaRPr>
          </a:p>
          <a:p>
            <a:pPr lvl="0"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r-FR" sz="2000" dirty="0">
                <a:solidFill>
                  <a:srgbClr val="40404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Escape </a:t>
            </a:r>
            <a:r>
              <a:rPr lang="fr-FR" sz="2000" dirty="0" err="1">
                <a:solidFill>
                  <a:srgbClr val="40404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game</a:t>
            </a:r>
            <a:r>
              <a:rPr lang="fr-FR" sz="2000" dirty="0">
                <a:solidFill>
                  <a:srgbClr val="40404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 linguistique</a:t>
            </a:r>
            <a:endParaRPr lang="fr-FR" sz="1400" dirty="0">
              <a:latin typeface="Alef" panose="00000500000000000000" pitchFamily="2" charset="-79"/>
              <a:ea typeface="Times New Roman" panose="02020603050405020304" pitchFamily="18" charset="0"/>
              <a:cs typeface="Alef" panose="00000500000000000000" pitchFamily="2" charset="-79"/>
            </a:endParaRPr>
          </a:p>
          <a:p>
            <a:pPr lvl="0"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r-FR" sz="2000" dirty="0">
                <a:solidFill>
                  <a:srgbClr val="40404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Correspondance internationale</a:t>
            </a:r>
            <a:endParaRPr lang="fr-FR" sz="1400" dirty="0">
              <a:latin typeface="Alef" panose="00000500000000000000" pitchFamily="2" charset="-79"/>
              <a:ea typeface="Times New Roman" panose="02020603050405020304" pitchFamily="18" charset="0"/>
              <a:cs typeface="Alef" panose="00000500000000000000" pitchFamily="2" charset="-79"/>
            </a:endParaRPr>
          </a:p>
          <a:p>
            <a:endParaRPr lang="fr-FR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7474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spcAft>
                <a:spcPts val="0"/>
              </a:spcAft>
            </a:pPr>
            <a:r>
              <a:rPr lang="fr-FR" sz="4000" b="1" kern="1200" dirty="0">
                <a:solidFill>
                  <a:srgbClr val="262626"/>
                </a:solidFill>
                <a:effectLst/>
                <a:latin typeface="Alef" panose="00000500000000000000" pitchFamily="2" charset="-79"/>
                <a:ea typeface="+mj-ea"/>
              </a:rPr>
              <a:t>Projet de l’année</a:t>
            </a:r>
            <a:endParaRPr lang="fr-F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89887" y="5019988"/>
            <a:ext cx="3340898" cy="15546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765778"/>
          </a:xfrm>
        </p:spPr>
        <p:txBody>
          <a:bodyPr>
            <a:normAutofit/>
          </a:bodyPr>
          <a:lstStyle/>
          <a:p>
            <a:pPr algn="ctr"/>
            <a:r>
              <a:rPr sz="4000" b="1" dirty="0">
                <a:latin typeface="Alef" panose="00000500000000000000" pitchFamily="2" charset="-79"/>
                <a:cs typeface="Alef" panose="00000500000000000000" pitchFamily="2" charset="-79"/>
              </a:rP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32103" y="1603248"/>
            <a:ext cx="6591985" cy="1862328"/>
          </a:xfrm>
        </p:spPr>
        <p:txBody>
          <a:bodyPr/>
          <a:lstStyle/>
          <a:p>
            <a:pPr lvl="0"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</a:rPr>
              <a:t>Bilan de la séance</a:t>
            </a:r>
            <a:endParaRPr lang="fr-F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</a:rPr>
              <a:t>• Questions des élèves</a:t>
            </a:r>
            <a:endParaRPr lang="fr-F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</a:rPr>
              <a:t>• Message final :</a:t>
            </a:r>
            <a:endParaRPr lang="fr-F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</a:rPr>
              <a:t>« </a:t>
            </a:r>
            <a:r>
              <a:rPr lang="fr-FR" dirty="0" err="1">
                <a:solidFill>
                  <a:srgbClr val="404040"/>
                </a:solidFill>
                <a:latin typeface="Alef" panose="00000500000000000000" pitchFamily="2" charset="-79"/>
              </a:rPr>
              <a:t>Aprender</a:t>
            </a: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</a:rPr>
              <a:t> un </a:t>
            </a:r>
            <a:r>
              <a:rPr lang="fr-FR" dirty="0" err="1">
                <a:solidFill>
                  <a:srgbClr val="404040"/>
                </a:solidFill>
                <a:latin typeface="Alef" panose="00000500000000000000" pitchFamily="2" charset="-79"/>
              </a:rPr>
              <a:t>idioma</a:t>
            </a: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</a:rPr>
              <a:t> es </a:t>
            </a:r>
            <a:r>
              <a:rPr lang="fr-FR" dirty="0" err="1">
                <a:solidFill>
                  <a:srgbClr val="404040"/>
                </a:solidFill>
                <a:latin typeface="Alef" panose="00000500000000000000" pitchFamily="2" charset="-79"/>
              </a:rPr>
              <a:t>abrir</a:t>
            </a: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</a:rPr>
              <a:t> </a:t>
            </a:r>
            <a:r>
              <a:rPr lang="fr-FR" dirty="0" err="1">
                <a:solidFill>
                  <a:srgbClr val="404040"/>
                </a:solidFill>
                <a:latin typeface="Alef" panose="00000500000000000000" pitchFamily="2" charset="-79"/>
              </a:rPr>
              <a:t>una</a:t>
            </a: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</a:rPr>
              <a:t> </a:t>
            </a:r>
            <a:r>
              <a:rPr lang="fr-FR" dirty="0" err="1">
                <a:solidFill>
                  <a:srgbClr val="404040"/>
                </a:solidFill>
                <a:latin typeface="Alef" panose="00000500000000000000" pitchFamily="2" charset="-79"/>
              </a:rPr>
              <a:t>puerta</a:t>
            </a: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</a:rPr>
              <a:t> al </a:t>
            </a:r>
            <a:r>
              <a:rPr lang="fr-FR" dirty="0" err="1">
                <a:solidFill>
                  <a:srgbClr val="404040"/>
                </a:solidFill>
                <a:latin typeface="Alef" panose="00000500000000000000" pitchFamily="2" charset="-79"/>
              </a:rPr>
              <a:t>mundo</a:t>
            </a: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</a:rPr>
              <a:t>. »</a:t>
            </a:r>
            <a:endParaRPr lang="fr-F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dirty="0">
              <a:latin typeface="Alef" panose="00000500000000000000" pitchFamily="2" charset="-79"/>
              <a:cs typeface="Alef" panose="00000500000000000000" pitchFamily="2" charset="-79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1599" y="5111428"/>
            <a:ext cx="3340898" cy="15546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6193" y="624110"/>
            <a:ext cx="6998208" cy="546322"/>
          </a:xfrm>
        </p:spPr>
        <p:txBody>
          <a:bodyPr>
            <a:normAutofit fontScale="90000"/>
          </a:bodyPr>
          <a:lstStyle/>
          <a:p>
            <a:pPr algn="ctr"/>
            <a:r>
              <a:rPr b="1" dirty="0" smtClean="0">
                <a:latin typeface="Alef" panose="00000500000000000000" pitchFamily="2" charset="-79"/>
                <a:cs typeface="Alef" panose="00000500000000000000" pitchFamily="2" charset="-79"/>
              </a:rPr>
              <a:t>O</a:t>
            </a:r>
            <a:r>
              <a:rPr lang="fr-FR" b="1" dirty="0" smtClean="0">
                <a:latin typeface="Alef" panose="00000500000000000000" pitchFamily="2" charset="-79"/>
                <a:cs typeface="Alef" panose="00000500000000000000" pitchFamily="2" charset="-79"/>
              </a:rPr>
              <a:t>bjectifs</a:t>
            </a:r>
            <a:r>
              <a:rPr b="1" dirty="0" smtClean="0">
                <a:latin typeface="Alef" panose="00000500000000000000" pitchFamily="2" charset="-79"/>
                <a:cs typeface="Alef" panose="00000500000000000000" pitchFamily="2" charset="-79"/>
              </a:rPr>
              <a:t> </a:t>
            </a:r>
            <a:r>
              <a:rPr b="1" dirty="0">
                <a:latin typeface="Alef" panose="00000500000000000000" pitchFamily="2" charset="-79"/>
                <a:cs typeface="Alef" panose="00000500000000000000" pitchFamily="2" charset="-79"/>
              </a:rPr>
              <a:t>de la séance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32815" y="2261616"/>
            <a:ext cx="7201585" cy="2273808"/>
          </a:xfrm>
        </p:spPr>
        <p:txBody>
          <a:bodyPr/>
          <a:lstStyle/>
          <a:p>
            <a:r>
              <a:rPr lang="fr-FR" sz="2000" b="1" dirty="0" smtClean="0">
                <a:latin typeface="Alef" panose="00000500000000000000" pitchFamily="2" charset="-79"/>
                <a:cs typeface="Alef" panose="00000500000000000000" pitchFamily="2" charset="-79"/>
              </a:rPr>
              <a:t>Présenter </a:t>
            </a:r>
            <a:r>
              <a:rPr lang="fr-FR" sz="2000" b="1" dirty="0">
                <a:latin typeface="Alef" panose="00000500000000000000" pitchFamily="2" charset="-79"/>
                <a:cs typeface="Alef" panose="00000500000000000000" pitchFamily="2" charset="-79"/>
              </a:rPr>
              <a:t>les attentes de l’année</a:t>
            </a:r>
          </a:p>
          <a:p>
            <a:r>
              <a:rPr lang="fr-FR" sz="2000" b="1" dirty="0" smtClean="0">
                <a:latin typeface="Alef" panose="00000500000000000000" pitchFamily="2" charset="-79"/>
                <a:cs typeface="Alef" panose="00000500000000000000" pitchFamily="2" charset="-79"/>
              </a:rPr>
              <a:t>Réactiver </a:t>
            </a:r>
            <a:r>
              <a:rPr lang="fr-FR" sz="2000" b="1" dirty="0">
                <a:latin typeface="Alef" panose="00000500000000000000" pitchFamily="2" charset="-79"/>
                <a:cs typeface="Alef" panose="00000500000000000000" pitchFamily="2" charset="-79"/>
              </a:rPr>
              <a:t>les connaissances du collège</a:t>
            </a:r>
          </a:p>
          <a:p>
            <a:r>
              <a:rPr lang="fr-FR" sz="2000" b="1" dirty="0" smtClean="0">
                <a:latin typeface="Alef" panose="00000500000000000000" pitchFamily="2" charset="-79"/>
                <a:cs typeface="Alef" panose="00000500000000000000" pitchFamily="2" charset="-79"/>
              </a:rPr>
              <a:t>Encourager </a:t>
            </a:r>
            <a:r>
              <a:rPr lang="fr-FR" sz="2000" b="1" dirty="0">
                <a:latin typeface="Alef" panose="00000500000000000000" pitchFamily="2" charset="-79"/>
                <a:cs typeface="Alef" panose="00000500000000000000" pitchFamily="2" charset="-79"/>
              </a:rPr>
              <a:t>la prise de parole</a:t>
            </a:r>
          </a:p>
          <a:p>
            <a:r>
              <a:rPr lang="fr-FR" sz="2000" b="1" dirty="0" smtClean="0">
                <a:latin typeface="Alef" panose="00000500000000000000" pitchFamily="2" charset="-79"/>
                <a:cs typeface="Alef" panose="00000500000000000000" pitchFamily="2" charset="-79"/>
              </a:rPr>
              <a:t>Découvrir </a:t>
            </a:r>
            <a:r>
              <a:rPr lang="fr-FR" sz="2000" b="1" dirty="0">
                <a:latin typeface="Alef" panose="00000500000000000000" pitchFamily="2" charset="-79"/>
                <a:cs typeface="Alef" panose="00000500000000000000" pitchFamily="2" charset="-79"/>
              </a:rPr>
              <a:t>les thématiques culturelles</a:t>
            </a:r>
          </a:p>
          <a:p>
            <a:r>
              <a:rPr lang="fr-FR" sz="2000" b="1" dirty="0" smtClean="0">
                <a:latin typeface="Alef" panose="00000500000000000000" pitchFamily="2" charset="-79"/>
                <a:cs typeface="Alef" panose="00000500000000000000" pitchFamily="2" charset="-79"/>
              </a:rPr>
              <a:t>Installer </a:t>
            </a:r>
            <a:r>
              <a:rPr lang="fr-FR" sz="2000" b="1" dirty="0">
                <a:latin typeface="Alef" panose="00000500000000000000" pitchFamily="2" charset="-79"/>
                <a:cs typeface="Alef" panose="00000500000000000000" pitchFamily="2" charset="-79"/>
              </a:rPr>
              <a:t>une dynamique de groupe</a:t>
            </a:r>
          </a:p>
          <a:p>
            <a:endParaRPr b="1" dirty="0">
              <a:latin typeface="Alef" panose="00000500000000000000" pitchFamily="2" charset="-79"/>
              <a:cs typeface="Alef" panose="00000500000000000000" pitchFamily="2" charset="-79"/>
            </a:endParaRPr>
          </a:p>
        </p:txBody>
      </p:sp>
      <p:sp>
        <p:nvSpPr>
          <p:cNvPr id="4" name="Rounded Rectangle 3"/>
          <p:cNvSpPr/>
          <p:nvPr/>
        </p:nvSpPr>
        <p:spPr>
          <a:xfrm>
            <a:off x="3410712" y="1386840"/>
            <a:ext cx="3520440" cy="359664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b="1" dirty="0" smtClean="0"/>
              <a:t>Langue </a:t>
            </a:r>
            <a:r>
              <a:rPr lang="fr-FR" b="1" dirty="0" smtClean="0">
                <a:latin typeface="Alef" panose="00000500000000000000" pitchFamily="2" charset="-79"/>
                <a:cs typeface="Alef" panose="00000500000000000000" pitchFamily="2" charset="-79"/>
              </a:rPr>
              <a:t>étudiée</a:t>
            </a:r>
            <a:r>
              <a:rPr lang="fr-FR" b="1" dirty="0" smtClean="0"/>
              <a:t> : ESPAGNOL </a:t>
            </a:r>
            <a:endParaRPr b="1"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2183" y="5157148"/>
            <a:ext cx="3340898" cy="15546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7905" y="624110"/>
            <a:ext cx="7016496" cy="774922"/>
          </a:xfrm>
        </p:spPr>
        <p:txBody>
          <a:bodyPr/>
          <a:lstStyle/>
          <a:p>
            <a:pPr algn="ctr"/>
            <a:r>
              <a:rPr b="1" dirty="0">
                <a:latin typeface="Alef" panose="00000500000000000000" pitchFamily="2" charset="-79"/>
                <a:cs typeface="Alef" panose="00000500000000000000" pitchFamily="2" charset="-79"/>
              </a:rPr>
              <a:t>Icebreaker : ¿</a:t>
            </a:r>
            <a:r>
              <a:rPr b="1" dirty="0" err="1">
                <a:latin typeface="Alef" panose="00000500000000000000" pitchFamily="2" charset="-79"/>
                <a:cs typeface="Alef" panose="00000500000000000000" pitchFamily="2" charset="-79"/>
              </a:rPr>
              <a:t>Quién</a:t>
            </a:r>
            <a:r>
              <a:rPr b="1" dirty="0">
                <a:latin typeface="Alef" panose="00000500000000000000" pitchFamily="2" charset="-79"/>
                <a:cs typeface="Alef" panose="00000500000000000000" pitchFamily="2" charset="-79"/>
              </a:rPr>
              <a:t> soy </a:t>
            </a:r>
            <a:r>
              <a:rPr b="1" dirty="0" err="1">
                <a:latin typeface="Alef" panose="00000500000000000000" pitchFamily="2" charset="-79"/>
                <a:cs typeface="Alef" panose="00000500000000000000" pitchFamily="2" charset="-79"/>
              </a:rPr>
              <a:t>yo</a:t>
            </a:r>
            <a:r>
              <a:rPr b="1" dirty="0">
                <a:latin typeface="Alef" panose="00000500000000000000" pitchFamily="2" charset="-79"/>
                <a:cs typeface="Alef" panose="00000500000000000000" pitchFamily="2" charset="-79"/>
              </a:rPr>
              <a:t>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5201" y="1466088"/>
            <a:ext cx="6591985" cy="3777622"/>
          </a:xfrm>
        </p:spPr>
        <p:txBody>
          <a:bodyPr>
            <a:normAutofit/>
          </a:bodyPr>
          <a:lstStyle/>
          <a:p>
            <a:r>
              <a:rPr lang="fr-FR" b="1" dirty="0">
                <a:latin typeface="Alef" panose="00000500000000000000" pitchFamily="2" charset="-79"/>
                <a:cs typeface="Alef" panose="00000500000000000000" pitchFamily="2" charset="-79"/>
              </a:rPr>
              <a:t>Activité orale en binômes </a:t>
            </a:r>
            <a:r>
              <a:rPr lang="fr-FR" b="1" dirty="0" smtClean="0">
                <a:latin typeface="Alef" panose="00000500000000000000" pitchFamily="2" charset="-79"/>
                <a:cs typeface="Alef" panose="00000500000000000000" pitchFamily="2" charset="-79"/>
              </a:rPr>
              <a:t>:</a:t>
            </a:r>
            <a:endParaRPr b="1" dirty="0">
              <a:latin typeface="Alef" panose="00000500000000000000" pitchFamily="2" charset="-79"/>
              <a:cs typeface="Alef" panose="00000500000000000000" pitchFamily="2" charset="-79"/>
            </a:endParaRPr>
          </a:p>
          <a:p>
            <a:r>
              <a:rPr i="1" dirty="0">
                <a:latin typeface="Alef" panose="00000500000000000000" pitchFamily="2" charset="-79"/>
                <a:cs typeface="Alef" panose="00000500000000000000" pitchFamily="2" charset="-79"/>
              </a:rPr>
              <a:t>• Nom</a:t>
            </a:r>
          </a:p>
          <a:p>
            <a:r>
              <a:rPr lang="fr-FR" i="1" dirty="0" smtClean="0">
                <a:latin typeface="Alef" panose="00000500000000000000" pitchFamily="2" charset="-79"/>
                <a:cs typeface="Alef" panose="00000500000000000000" pitchFamily="2" charset="-79"/>
              </a:rPr>
              <a:t>• </a:t>
            </a:r>
            <a:r>
              <a:rPr lang="fr-FR" i="1" dirty="0">
                <a:latin typeface="Alef" panose="00000500000000000000" pitchFamily="2" charset="-79"/>
                <a:cs typeface="Alef" panose="00000500000000000000" pitchFamily="2" charset="-79"/>
              </a:rPr>
              <a:t>Age</a:t>
            </a:r>
          </a:p>
          <a:p>
            <a:r>
              <a:rPr lang="fr-FR" i="1" dirty="0" smtClean="0">
                <a:latin typeface="Alef" panose="00000500000000000000" pitchFamily="2" charset="-79"/>
                <a:cs typeface="Alef" panose="00000500000000000000" pitchFamily="2" charset="-79"/>
              </a:rPr>
              <a:t>• </a:t>
            </a:r>
            <a:r>
              <a:rPr lang="fr-FR" i="1" dirty="0">
                <a:latin typeface="Alef" panose="00000500000000000000" pitchFamily="2" charset="-79"/>
                <a:cs typeface="Alef" panose="00000500000000000000" pitchFamily="2" charset="-79"/>
              </a:rPr>
              <a:t>Loisirs</a:t>
            </a:r>
          </a:p>
          <a:p>
            <a:r>
              <a:rPr lang="fr-FR" i="1" dirty="0" smtClean="0">
                <a:latin typeface="Alef" panose="00000500000000000000" pitchFamily="2" charset="-79"/>
                <a:cs typeface="Alef" panose="00000500000000000000" pitchFamily="2" charset="-79"/>
              </a:rPr>
              <a:t>• </a:t>
            </a:r>
            <a:r>
              <a:rPr lang="fr-FR" i="1" dirty="0">
                <a:latin typeface="Alef" panose="00000500000000000000" pitchFamily="2" charset="-79"/>
                <a:cs typeface="Alef" panose="00000500000000000000" pitchFamily="2" charset="-79"/>
              </a:rPr>
              <a:t>Une chose aimée dans le monde </a:t>
            </a:r>
            <a:r>
              <a:rPr lang="fr-FR" i="1" dirty="0" smtClean="0">
                <a:latin typeface="Alef" panose="00000500000000000000" pitchFamily="2" charset="-79"/>
                <a:cs typeface="Alef" panose="00000500000000000000" pitchFamily="2" charset="-79"/>
              </a:rPr>
              <a:t>hispanique</a:t>
            </a:r>
          </a:p>
          <a:p>
            <a:pPr marL="0" indent="0">
              <a:buNone/>
            </a:pPr>
            <a:endParaRPr lang="fr-FR" i="1" dirty="0">
              <a:latin typeface="Alef" panose="00000500000000000000" pitchFamily="2" charset="-79"/>
              <a:cs typeface="Alef" panose="00000500000000000000" pitchFamily="2" charset="-79"/>
            </a:endParaRPr>
          </a:p>
          <a:p>
            <a:r>
              <a:rPr lang="fr-FR" b="1" dirty="0" smtClean="0">
                <a:latin typeface="Alef" panose="00000500000000000000" pitchFamily="2" charset="-79"/>
                <a:cs typeface="Alef" panose="00000500000000000000" pitchFamily="2" charset="-79"/>
              </a:rPr>
              <a:t>Objectif </a:t>
            </a:r>
            <a:r>
              <a:rPr lang="fr-FR" b="1" dirty="0">
                <a:latin typeface="Alef" panose="00000500000000000000" pitchFamily="2" charset="-79"/>
                <a:cs typeface="Alef" panose="00000500000000000000" pitchFamily="2" charset="-79"/>
              </a:rPr>
              <a:t>: parler uniquement en espagnol pendant 3 minutes.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08759" y="5166292"/>
            <a:ext cx="3340898" cy="15546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99032" y="624110"/>
            <a:ext cx="7135369" cy="701770"/>
          </a:xfrm>
        </p:spPr>
        <p:txBody>
          <a:bodyPr/>
          <a:lstStyle/>
          <a:p>
            <a:pPr algn="ctr"/>
            <a:r>
              <a:rPr b="1" dirty="0" smtClean="0">
                <a:latin typeface="Alef" panose="00000500000000000000" pitchFamily="2" charset="-79"/>
                <a:cs typeface="Alef" panose="00000500000000000000" pitchFamily="2" charset="-79"/>
              </a:rPr>
              <a:t>R</a:t>
            </a:r>
            <a:r>
              <a:rPr lang="fr-FR" b="1" dirty="0" smtClean="0">
                <a:latin typeface="Alef" panose="00000500000000000000" pitchFamily="2" charset="-79"/>
                <a:cs typeface="Alef" panose="00000500000000000000" pitchFamily="2" charset="-79"/>
              </a:rPr>
              <a:t>é</a:t>
            </a:r>
            <a:r>
              <a:rPr b="1" dirty="0" smtClean="0">
                <a:latin typeface="Alef" panose="00000500000000000000" pitchFamily="2" charset="-79"/>
                <a:cs typeface="Alef" panose="00000500000000000000" pitchFamily="2" charset="-79"/>
              </a:rPr>
              <a:t>activation </a:t>
            </a:r>
            <a:r>
              <a:rPr b="1" dirty="0">
                <a:latin typeface="Alef" panose="00000500000000000000" pitchFamily="2" charset="-79"/>
                <a:cs typeface="Alef" panose="00000500000000000000" pitchFamily="2" charset="-79"/>
              </a:rPr>
              <a:t>des acquis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01953" y="1776984"/>
            <a:ext cx="6300216" cy="2602992"/>
          </a:xfrm>
        </p:spPr>
        <p:txBody>
          <a:bodyPr/>
          <a:lstStyle/>
          <a:p>
            <a:r>
              <a:rPr lang="fr-FR" dirty="0">
                <a:latin typeface="Alef" panose="00000500000000000000" pitchFamily="2" charset="-79"/>
                <a:cs typeface="Alef" panose="00000500000000000000" pitchFamily="2" charset="-79"/>
              </a:rPr>
              <a:t>Rappels essentiels :</a:t>
            </a:r>
          </a:p>
          <a:p>
            <a:r>
              <a:rPr lang="fr-FR" dirty="0">
                <a:latin typeface="Alef" panose="00000500000000000000" pitchFamily="2" charset="-79"/>
                <a:cs typeface="Alef" panose="00000500000000000000" pitchFamily="2" charset="-79"/>
              </a:rPr>
              <a:t>• Se présenter</a:t>
            </a:r>
          </a:p>
          <a:p>
            <a:r>
              <a:rPr lang="fr-FR" dirty="0">
                <a:latin typeface="Alef" panose="00000500000000000000" pitchFamily="2" charset="-79"/>
                <a:cs typeface="Alef" panose="00000500000000000000" pitchFamily="2" charset="-79"/>
              </a:rPr>
              <a:t>• Exprimer ses goûts</a:t>
            </a:r>
          </a:p>
          <a:p>
            <a:r>
              <a:rPr lang="fr-FR" dirty="0">
                <a:latin typeface="Alef" panose="00000500000000000000" pitchFamily="2" charset="-79"/>
                <a:cs typeface="Alef" panose="00000500000000000000" pitchFamily="2" charset="-79"/>
              </a:rPr>
              <a:t>• Donner son opinion</a:t>
            </a:r>
          </a:p>
          <a:p>
            <a:r>
              <a:rPr lang="fr-FR" dirty="0">
                <a:latin typeface="Alef" panose="00000500000000000000" pitchFamily="2" charset="-79"/>
                <a:cs typeface="Alef" panose="00000500000000000000" pitchFamily="2" charset="-79"/>
              </a:rPr>
              <a:t>• Les temps du passé</a:t>
            </a:r>
          </a:p>
          <a:p>
            <a:r>
              <a:rPr lang="fr-FR" dirty="0">
                <a:latin typeface="Alef" panose="00000500000000000000" pitchFamily="2" charset="-79"/>
                <a:cs typeface="Alef" panose="00000500000000000000" pitchFamily="2" charset="-79"/>
              </a:rPr>
              <a:t>• Les connecteurs logiques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72183" y="5111428"/>
            <a:ext cx="3340898" cy="15546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3352" y="624110"/>
            <a:ext cx="6861048" cy="738346"/>
          </a:xfrm>
        </p:spPr>
        <p:txBody>
          <a:bodyPr/>
          <a:lstStyle/>
          <a:p>
            <a:pPr algn="ctr"/>
            <a:r>
              <a:rPr b="1" dirty="0">
                <a:latin typeface="Alef" panose="00000500000000000000" pitchFamily="2" charset="-79"/>
                <a:cs typeface="Alef" panose="00000500000000000000" pitchFamily="2" charset="-79"/>
              </a:rPr>
              <a:t>Activité interactive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33857" y="1758696"/>
            <a:ext cx="7485626" cy="2429256"/>
          </a:xfrm>
        </p:spPr>
        <p:txBody>
          <a:bodyPr>
            <a:normAutofit/>
          </a:bodyPr>
          <a:lstStyle/>
          <a:p>
            <a:pPr lvl="0"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</a:rPr>
              <a:t>Quiz rapide :</a:t>
            </a:r>
            <a:endParaRPr lang="fr-F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</a:rPr>
              <a:t>• Vocabulaire du quotidien</a:t>
            </a:r>
            <a:endParaRPr lang="fr-F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</a:rPr>
              <a:t>• Culture hispanique</a:t>
            </a:r>
            <a:endParaRPr lang="fr-F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</a:rPr>
              <a:t>• Conjugaison</a:t>
            </a:r>
            <a:endParaRPr lang="fr-F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</a:rPr>
              <a:t>Exemple :</a:t>
            </a:r>
            <a:endParaRPr lang="fr-FR" sz="12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lvl="0"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</a:rPr>
              <a:t>¿</a:t>
            </a:r>
            <a:r>
              <a:rPr lang="fr-FR" dirty="0" err="1">
                <a:solidFill>
                  <a:srgbClr val="404040"/>
                </a:solidFill>
                <a:latin typeface="Alef" panose="00000500000000000000" pitchFamily="2" charset="-79"/>
              </a:rPr>
              <a:t>Cómo</a:t>
            </a: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</a:rPr>
              <a:t> se </a:t>
            </a:r>
            <a:r>
              <a:rPr lang="fr-FR" dirty="0" err="1">
                <a:solidFill>
                  <a:srgbClr val="404040"/>
                </a:solidFill>
                <a:latin typeface="Alef" panose="00000500000000000000" pitchFamily="2" charset="-79"/>
              </a:rPr>
              <a:t>dice</a:t>
            </a: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</a:rPr>
              <a:t> ‘high </a:t>
            </a:r>
            <a:r>
              <a:rPr lang="fr-FR" dirty="0" err="1">
                <a:solidFill>
                  <a:srgbClr val="404040"/>
                </a:solidFill>
                <a:latin typeface="Alef" panose="00000500000000000000" pitchFamily="2" charset="-79"/>
              </a:rPr>
              <a:t>school</a:t>
            </a: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</a:rPr>
              <a:t>’ en </a:t>
            </a:r>
            <a:r>
              <a:rPr lang="fr-FR" dirty="0" err="1">
                <a:solidFill>
                  <a:srgbClr val="404040"/>
                </a:solidFill>
                <a:latin typeface="Alef" panose="00000500000000000000" pitchFamily="2" charset="-79"/>
              </a:rPr>
              <a:t>español</a:t>
            </a: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</a:rPr>
              <a:t> ?</a:t>
            </a:r>
            <a:endParaRPr lang="fr-F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62455" y="5093140"/>
            <a:ext cx="3340898" cy="15546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b="1" dirty="0">
                <a:latin typeface="Alef" panose="00000500000000000000" pitchFamily="2" charset="-79"/>
                <a:cs typeface="Alef" panose="00000500000000000000" pitchFamily="2" charset="-79"/>
              </a:rPr>
              <a:t>Le monde </a:t>
            </a:r>
            <a:r>
              <a:rPr b="1" dirty="0" err="1">
                <a:latin typeface="Alef" panose="00000500000000000000" pitchFamily="2" charset="-79"/>
                <a:cs typeface="Alef" panose="00000500000000000000" pitchFamily="2" charset="-79"/>
              </a:rPr>
              <a:t>hispanophone</a:t>
            </a:r>
            <a:endParaRPr b="1" dirty="0">
              <a:latin typeface="Alef" panose="00000500000000000000" pitchFamily="2" charset="-79"/>
              <a:cs typeface="Alef" panose="00000500000000000000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0433" y="1475232"/>
            <a:ext cx="7135368" cy="3371088"/>
          </a:xfrm>
        </p:spPr>
        <p:txBody>
          <a:bodyPr>
            <a:normAutofit/>
          </a:bodyPr>
          <a:lstStyle/>
          <a:p>
            <a:r>
              <a:rPr lang="fr-FR" dirty="0" smtClean="0">
                <a:latin typeface="Alef" panose="00000500000000000000" pitchFamily="2" charset="-79"/>
                <a:cs typeface="Alef" panose="00000500000000000000" pitchFamily="2" charset="-79"/>
              </a:rPr>
              <a:t>Pays </a:t>
            </a:r>
            <a:r>
              <a:rPr lang="fr-FR" dirty="0">
                <a:latin typeface="Alef" panose="00000500000000000000" pitchFamily="2" charset="-79"/>
                <a:cs typeface="Alef" panose="00000500000000000000" pitchFamily="2" charset="-79"/>
              </a:rPr>
              <a:t>hispanophones :</a:t>
            </a:r>
          </a:p>
          <a:p>
            <a:r>
              <a:rPr lang="fr-FR" dirty="0" smtClean="0">
                <a:latin typeface="Alef" panose="00000500000000000000" pitchFamily="2" charset="-79"/>
                <a:cs typeface="Alef" panose="00000500000000000000" pitchFamily="2" charset="-79"/>
              </a:rPr>
              <a:t>•</a:t>
            </a:r>
            <a:r>
              <a:rPr lang="fr-FR" dirty="0">
                <a:latin typeface="Alef" panose="00000500000000000000" pitchFamily="2" charset="-79"/>
                <a:cs typeface="Alef" panose="00000500000000000000" pitchFamily="2" charset="-79"/>
              </a:rPr>
              <a:t>Espagne</a:t>
            </a:r>
          </a:p>
          <a:p>
            <a:r>
              <a:rPr lang="fr-FR" dirty="0" smtClean="0">
                <a:latin typeface="Alef" panose="00000500000000000000" pitchFamily="2" charset="-79"/>
                <a:cs typeface="Alef" panose="00000500000000000000" pitchFamily="2" charset="-79"/>
              </a:rPr>
              <a:t>•</a:t>
            </a:r>
            <a:r>
              <a:rPr lang="fr-FR" dirty="0">
                <a:latin typeface="Alef" panose="00000500000000000000" pitchFamily="2" charset="-79"/>
                <a:cs typeface="Alef" panose="00000500000000000000" pitchFamily="2" charset="-79"/>
              </a:rPr>
              <a:t>Mexique</a:t>
            </a:r>
          </a:p>
          <a:p>
            <a:r>
              <a:rPr lang="fr-FR" dirty="0" smtClean="0">
                <a:latin typeface="Alef" panose="00000500000000000000" pitchFamily="2" charset="-79"/>
                <a:cs typeface="Alef" panose="00000500000000000000" pitchFamily="2" charset="-79"/>
              </a:rPr>
              <a:t>•</a:t>
            </a:r>
            <a:r>
              <a:rPr lang="fr-FR" dirty="0">
                <a:latin typeface="Alef" panose="00000500000000000000" pitchFamily="2" charset="-79"/>
                <a:cs typeface="Alef" panose="00000500000000000000" pitchFamily="2" charset="-79"/>
              </a:rPr>
              <a:t>Argentine</a:t>
            </a:r>
          </a:p>
          <a:p>
            <a:r>
              <a:rPr lang="fr-FR" dirty="0" smtClean="0">
                <a:latin typeface="Alef" panose="00000500000000000000" pitchFamily="2" charset="-79"/>
                <a:cs typeface="Alef" panose="00000500000000000000" pitchFamily="2" charset="-79"/>
              </a:rPr>
              <a:t>•</a:t>
            </a:r>
            <a:r>
              <a:rPr lang="fr-FR" dirty="0">
                <a:latin typeface="Alef" panose="00000500000000000000" pitchFamily="2" charset="-79"/>
                <a:cs typeface="Alef" panose="00000500000000000000" pitchFamily="2" charset="-79"/>
              </a:rPr>
              <a:t>Colombie</a:t>
            </a:r>
          </a:p>
          <a:p>
            <a:r>
              <a:rPr lang="fr-FR" dirty="0" smtClean="0">
                <a:latin typeface="Alef" panose="00000500000000000000" pitchFamily="2" charset="-79"/>
                <a:cs typeface="Alef" panose="00000500000000000000" pitchFamily="2" charset="-79"/>
              </a:rPr>
              <a:t>•</a:t>
            </a:r>
            <a:r>
              <a:rPr lang="fr-FR" dirty="0">
                <a:latin typeface="Alef" panose="00000500000000000000" pitchFamily="2" charset="-79"/>
                <a:cs typeface="Alef" panose="00000500000000000000" pitchFamily="2" charset="-79"/>
              </a:rPr>
              <a:t>Pérou</a:t>
            </a:r>
          </a:p>
          <a:p>
            <a:r>
              <a:rPr lang="fr-FR" dirty="0" smtClean="0">
                <a:latin typeface="Alef" panose="00000500000000000000" pitchFamily="2" charset="-79"/>
                <a:cs typeface="Alef" panose="00000500000000000000" pitchFamily="2" charset="-79"/>
              </a:rPr>
              <a:t>•</a:t>
            </a:r>
            <a:r>
              <a:rPr lang="fr-FR" dirty="0">
                <a:latin typeface="Alef" panose="00000500000000000000" pitchFamily="2" charset="-79"/>
                <a:cs typeface="Alef" panose="00000500000000000000" pitchFamily="2" charset="-79"/>
              </a:rPr>
              <a:t>Chili</a:t>
            </a:r>
          </a:p>
          <a:p>
            <a:r>
              <a:rPr lang="fr-FR" dirty="0" smtClean="0">
                <a:latin typeface="Alef" panose="00000500000000000000" pitchFamily="2" charset="-79"/>
                <a:cs typeface="Alef" panose="00000500000000000000" pitchFamily="2" charset="-79"/>
              </a:rPr>
              <a:t>Discussion </a:t>
            </a:r>
            <a:r>
              <a:rPr lang="fr-FR" dirty="0">
                <a:latin typeface="Alef" panose="00000500000000000000" pitchFamily="2" charset="-79"/>
                <a:cs typeface="Alef" panose="00000500000000000000" pitchFamily="2" charset="-79"/>
              </a:rPr>
              <a:t>: quelles représentations avez-vous ?</a:t>
            </a:r>
          </a:p>
          <a:p>
            <a:endParaRPr dirty="0">
              <a:latin typeface="Alef" panose="00000500000000000000" pitchFamily="2" charset="-79"/>
              <a:cs typeface="Alef" panose="00000500000000000000" pitchFamily="2" charset="-79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26463" y="5120572"/>
            <a:ext cx="3340898" cy="15546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25881" y="624110"/>
            <a:ext cx="7208520" cy="610330"/>
          </a:xfrm>
        </p:spPr>
        <p:txBody>
          <a:bodyPr>
            <a:no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fr-FR" b="1" dirty="0">
                <a:solidFill>
                  <a:srgbClr val="262626"/>
                </a:solidFill>
                <a:latin typeface="Alef" panose="00000500000000000000" pitchFamily="2" charset="-79"/>
                <a:cs typeface="Times New Roman" panose="02020603050405020304" pitchFamily="18" charset="0"/>
              </a:rPr>
              <a:t>Culture et civilisation</a:t>
            </a:r>
            <a:r>
              <a:rPr lang="fr-FR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fr-FR" sz="1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b="1" dirty="0">
              <a:latin typeface="Alef" panose="00000500000000000000" pitchFamily="2" charset="-79"/>
              <a:cs typeface="Alef" panose="00000500000000000000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04671" y="1676400"/>
            <a:ext cx="6591985" cy="2548128"/>
          </a:xfrm>
        </p:spPr>
        <p:txBody>
          <a:bodyPr/>
          <a:lstStyle/>
          <a:p>
            <a:pPr lvl="0"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Découverte de thèmes étudiés :</a:t>
            </a:r>
            <a:endParaRPr lang="fr-FR" sz="1200" dirty="0">
              <a:latin typeface="Alef" panose="00000500000000000000" pitchFamily="2" charset="-79"/>
              <a:ea typeface="Times New Roman" panose="02020603050405020304" pitchFamily="18" charset="0"/>
              <a:cs typeface="Alef" panose="00000500000000000000" pitchFamily="2" charset="-79"/>
            </a:endParaRPr>
          </a:p>
          <a:p>
            <a:pPr lvl="0"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•Musique latine</a:t>
            </a:r>
            <a:endParaRPr lang="fr-FR" sz="1200" dirty="0">
              <a:latin typeface="Alef" panose="00000500000000000000" pitchFamily="2" charset="-79"/>
              <a:ea typeface="Times New Roman" panose="02020603050405020304" pitchFamily="18" charset="0"/>
              <a:cs typeface="Alef" panose="00000500000000000000" pitchFamily="2" charset="-79"/>
            </a:endParaRPr>
          </a:p>
          <a:p>
            <a:pPr lvl="0"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•Cinéma espagnol</a:t>
            </a:r>
            <a:endParaRPr lang="fr-FR" sz="1200" dirty="0">
              <a:latin typeface="Alef" panose="00000500000000000000" pitchFamily="2" charset="-79"/>
              <a:ea typeface="Times New Roman" panose="02020603050405020304" pitchFamily="18" charset="0"/>
              <a:cs typeface="Alef" panose="00000500000000000000" pitchFamily="2" charset="-79"/>
            </a:endParaRPr>
          </a:p>
          <a:p>
            <a:pPr lvl="0"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•Traditions et fêtes</a:t>
            </a:r>
            <a:endParaRPr lang="fr-FR" sz="1200" dirty="0">
              <a:latin typeface="Alef" panose="00000500000000000000" pitchFamily="2" charset="-79"/>
              <a:ea typeface="Times New Roman" panose="02020603050405020304" pitchFamily="18" charset="0"/>
              <a:cs typeface="Alef" panose="00000500000000000000" pitchFamily="2" charset="-79"/>
            </a:endParaRPr>
          </a:p>
          <a:p>
            <a:pPr lvl="0"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•Questions sociétales</a:t>
            </a:r>
            <a:endParaRPr lang="fr-FR" sz="1200" dirty="0">
              <a:latin typeface="Alef" panose="00000500000000000000" pitchFamily="2" charset="-79"/>
              <a:ea typeface="Times New Roman" panose="02020603050405020304" pitchFamily="18" charset="0"/>
              <a:cs typeface="Alef" panose="00000500000000000000" pitchFamily="2" charset="-79"/>
            </a:endParaRPr>
          </a:p>
          <a:p>
            <a:pPr lvl="0"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Voyages et échanges</a:t>
            </a:r>
            <a:endParaRPr lang="fr-FR" sz="1200" dirty="0">
              <a:latin typeface="Alef" panose="00000500000000000000" pitchFamily="2" charset="-79"/>
              <a:ea typeface="Times New Roman" panose="02020603050405020304" pitchFamily="18" charset="0"/>
              <a:cs typeface="Alef" panose="00000500000000000000" pitchFamily="2" charset="-79"/>
            </a:endParaRPr>
          </a:p>
          <a:p>
            <a:endParaRPr dirty="0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44167" y="5138860"/>
            <a:ext cx="3340898" cy="15546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765778"/>
          </a:xfrm>
        </p:spPr>
        <p:txBody>
          <a:bodyPr>
            <a:noAutofit/>
          </a:bodyPr>
          <a:lstStyle/>
          <a:p>
            <a:pPr algn="ctr">
              <a:spcAft>
                <a:spcPts val="0"/>
              </a:spcAft>
            </a:pPr>
            <a:r>
              <a:rPr lang="fr-FR" sz="4400" b="1" dirty="0">
                <a:solidFill>
                  <a:srgbClr val="262626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Compréhension orale</a:t>
            </a:r>
            <a:r>
              <a:rPr lang="fr-FR" sz="1600" dirty="0">
                <a:latin typeface="Alef" panose="00000500000000000000" pitchFamily="2" charset="-79"/>
                <a:ea typeface="Times New Roman" panose="02020603050405020304" pitchFamily="18" charset="0"/>
                <a:cs typeface="Alef" panose="00000500000000000000" pitchFamily="2" charset="-79"/>
              </a:rPr>
              <a:t/>
            </a:r>
            <a:br>
              <a:rPr lang="fr-FR" sz="1600" dirty="0">
                <a:latin typeface="Alef" panose="00000500000000000000" pitchFamily="2" charset="-79"/>
                <a:ea typeface="Times New Roman" panose="02020603050405020304" pitchFamily="18" charset="0"/>
                <a:cs typeface="Alef" panose="00000500000000000000" pitchFamily="2" charset="-79"/>
              </a:rPr>
            </a:br>
            <a:endParaRPr sz="4400" b="1" dirty="0">
              <a:latin typeface="Alef" panose="00000500000000000000" pitchFamily="2" charset="-79"/>
              <a:cs typeface="Alef" panose="00000500000000000000" pitchFamily="2" charset="-79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2118360"/>
          </a:xfrm>
        </p:spPr>
        <p:txBody>
          <a:bodyPr/>
          <a:lstStyle/>
          <a:p>
            <a:r>
              <a:rPr lang="fr-FR" dirty="0" smtClean="0">
                <a:latin typeface="Alef" panose="00000500000000000000" pitchFamily="2" charset="-79"/>
                <a:cs typeface="Alef" panose="00000500000000000000" pitchFamily="2" charset="-79"/>
              </a:rPr>
              <a:t>Proposition </a:t>
            </a:r>
            <a:r>
              <a:rPr lang="fr-FR" dirty="0">
                <a:latin typeface="Alef" panose="00000500000000000000" pitchFamily="2" charset="-79"/>
                <a:cs typeface="Alef" panose="00000500000000000000" pitchFamily="2" charset="-79"/>
              </a:rPr>
              <a:t>d’activité :</a:t>
            </a:r>
          </a:p>
          <a:p>
            <a:r>
              <a:rPr lang="fr-FR" dirty="0" smtClean="0">
                <a:latin typeface="Alef" panose="00000500000000000000" pitchFamily="2" charset="-79"/>
                <a:cs typeface="Alef" panose="00000500000000000000" pitchFamily="2" charset="-79"/>
              </a:rPr>
              <a:t>Extrait </a:t>
            </a:r>
            <a:r>
              <a:rPr lang="fr-FR" dirty="0">
                <a:latin typeface="Alef" panose="00000500000000000000" pitchFamily="2" charset="-79"/>
                <a:cs typeface="Alef" panose="00000500000000000000" pitchFamily="2" charset="-79"/>
              </a:rPr>
              <a:t>vidéo court</a:t>
            </a:r>
          </a:p>
          <a:p>
            <a:r>
              <a:rPr lang="fr-FR" dirty="0" smtClean="0">
                <a:latin typeface="Alef" panose="00000500000000000000" pitchFamily="2" charset="-79"/>
                <a:cs typeface="Alef" panose="00000500000000000000" pitchFamily="2" charset="-79"/>
              </a:rPr>
              <a:t>Identifier </a:t>
            </a:r>
            <a:r>
              <a:rPr lang="fr-FR" dirty="0">
                <a:latin typeface="Alef" panose="00000500000000000000" pitchFamily="2" charset="-79"/>
                <a:cs typeface="Alef" panose="00000500000000000000" pitchFamily="2" charset="-79"/>
              </a:rPr>
              <a:t>les mots connus</a:t>
            </a:r>
          </a:p>
          <a:p>
            <a:r>
              <a:rPr lang="fr-FR" dirty="0" smtClean="0">
                <a:latin typeface="Alef" panose="00000500000000000000" pitchFamily="2" charset="-79"/>
                <a:cs typeface="Alef" panose="00000500000000000000" pitchFamily="2" charset="-79"/>
              </a:rPr>
              <a:t>Repérer </a:t>
            </a:r>
            <a:r>
              <a:rPr lang="fr-FR" dirty="0">
                <a:latin typeface="Alef" panose="00000500000000000000" pitchFamily="2" charset="-79"/>
                <a:cs typeface="Alef" panose="00000500000000000000" pitchFamily="2" charset="-79"/>
              </a:rPr>
              <a:t>le thème général</a:t>
            </a:r>
          </a:p>
          <a:p>
            <a:r>
              <a:rPr lang="fr-FR" dirty="0" smtClean="0">
                <a:latin typeface="Alef" panose="00000500000000000000" pitchFamily="2" charset="-79"/>
                <a:cs typeface="Alef" panose="00000500000000000000" pitchFamily="2" charset="-79"/>
              </a:rPr>
              <a:t>Restitution </a:t>
            </a:r>
            <a:r>
              <a:rPr lang="fr-FR" dirty="0">
                <a:latin typeface="Alef" panose="00000500000000000000" pitchFamily="2" charset="-79"/>
                <a:cs typeface="Alef" panose="00000500000000000000" pitchFamily="2" charset="-79"/>
              </a:rPr>
              <a:t>collective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25879" y="5074852"/>
            <a:ext cx="3340898" cy="15546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36193" y="624110"/>
            <a:ext cx="6998208" cy="756634"/>
          </a:xfrm>
        </p:spPr>
        <p:txBody>
          <a:bodyPr>
            <a:normAutofit/>
          </a:bodyPr>
          <a:lstStyle/>
          <a:p>
            <a:pPr algn="ctr">
              <a:spcAft>
                <a:spcPts val="0"/>
              </a:spcAft>
            </a:pPr>
            <a:r>
              <a:rPr lang="fr-FR" sz="4000" b="1" dirty="0">
                <a:solidFill>
                  <a:srgbClr val="262626"/>
                </a:solidFill>
                <a:latin typeface="Alef" panose="00000500000000000000" pitchFamily="2" charset="-79"/>
              </a:rPr>
              <a:t>Expression orale</a:t>
            </a:r>
            <a:endParaRPr lang="fr-FR" sz="12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47471" y="1813560"/>
            <a:ext cx="7677073" cy="2639568"/>
          </a:xfrm>
        </p:spPr>
        <p:txBody>
          <a:bodyPr>
            <a:normAutofit/>
          </a:bodyPr>
          <a:lstStyle/>
          <a:p>
            <a:pPr lvl="0"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Mini-débat :</a:t>
            </a:r>
            <a:endParaRPr lang="fr-FR" sz="1200" dirty="0">
              <a:latin typeface="Alef" panose="00000500000000000000" pitchFamily="2" charset="-79"/>
              <a:ea typeface="Times New Roman" panose="02020603050405020304" pitchFamily="18" charset="0"/>
              <a:cs typeface="Alef" panose="00000500000000000000" pitchFamily="2" charset="-79"/>
            </a:endParaRPr>
          </a:p>
          <a:p>
            <a:pPr lvl="0"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« Les réseaux sociaux sont-ils utiles pour apprendre une langue ? »</a:t>
            </a:r>
            <a:endParaRPr lang="fr-FR" sz="1200" dirty="0">
              <a:latin typeface="Alef" panose="00000500000000000000" pitchFamily="2" charset="-79"/>
              <a:ea typeface="Times New Roman" panose="02020603050405020304" pitchFamily="18" charset="0"/>
              <a:cs typeface="Alef" panose="00000500000000000000" pitchFamily="2" charset="-79"/>
            </a:endParaRPr>
          </a:p>
          <a:p>
            <a:pPr lvl="0"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Consignes :</a:t>
            </a:r>
            <a:endParaRPr lang="fr-FR" sz="1200" dirty="0">
              <a:latin typeface="Alef" panose="00000500000000000000" pitchFamily="2" charset="-79"/>
              <a:ea typeface="Times New Roman" panose="02020603050405020304" pitchFamily="18" charset="0"/>
              <a:cs typeface="Alef" panose="00000500000000000000" pitchFamily="2" charset="-79"/>
            </a:endParaRPr>
          </a:p>
          <a:p>
            <a:pPr lvl="0"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• Argumenter</a:t>
            </a:r>
            <a:endParaRPr lang="fr-FR" sz="1200" dirty="0">
              <a:latin typeface="Alef" panose="00000500000000000000" pitchFamily="2" charset="-79"/>
              <a:ea typeface="Times New Roman" panose="02020603050405020304" pitchFamily="18" charset="0"/>
              <a:cs typeface="Alef" panose="00000500000000000000" pitchFamily="2" charset="-79"/>
            </a:endParaRPr>
          </a:p>
          <a:p>
            <a:pPr lvl="0"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• Réagir aux autres</a:t>
            </a:r>
            <a:endParaRPr lang="fr-FR" sz="1200" dirty="0">
              <a:latin typeface="Alef" panose="00000500000000000000" pitchFamily="2" charset="-79"/>
              <a:ea typeface="Times New Roman" panose="02020603050405020304" pitchFamily="18" charset="0"/>
              <a:cs typeface="Alef" panose="00000500000000000000" pitchFamily="2" charset="-79"/>
            </a:endParaRPr>
          </a:p>
          <a:p>
            <a:pPr lvl="0">
              <a:buFont typeface="Wingdings 3" panose="05040102010807070707" pitchFamily="18" charset="2"/>
              <a:buChar char=""/>
              <a:tabLst>
                <a:tab pos="457200" algn="l"/>
              </a:tabLst>
            </a:pPr>
            <a:r>
              <a:rPr lang="fr-FR" dirty="0">
                <a:solidFill>
                  <a:srgbClr val="404040"/>
                </a:solidFill>
                <a:latin typeface="Alef" panose="00000500000000000000" pitchFamily="2" charset="-79"/>
                <a:cs typeface="Alef" panose="00000500000000000000" pitchFamily="2" charset="-79"/>
              </a:rPr>
              <a:t>• Utiliser des connecteurs</a:t>
            </a:r>
            <a:endParaRPr lang="fr-FR" sz="1200" dirty="0">
              <a:effectLst/>
              <a:latin typeface="Alef" panose="00000500000000000000" pitchFamily="2" charset="-79"/>
              <a:ea typeface="Times New Roman" panose="02020603050405020304" pitchFamily="18" charset="0"/>
              <a:cs typeface="Alef" panose="00000500000000000000" pitchFamily="2" charset="-79"/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1327" y="5129716"/>
            <a:ext cx="3340898" cy="155461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rin">
  <a:themeElements>
    <a:clrScheme name="Brin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Brin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Brin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50</TotalTime>
  <Words>309</Words>
  <Application>Microsoft Office PowerPoint</Application>
  <PresentationFormat>Affichage à l'écran (4:3)</PresentationFormat>
  <Paragraphs>82</Paragraphs>
  <Slides>12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9" baseType="lpstr">
      <vt:lpstr>Alef</vt:lpstr>
      <vt:lpstr>Arial</vt:lpstr>
      <vt:lpstr>Calibri</vt:lpstr>
      <vt:lpstr>Century Gothic</vt:lpstr>
      <vt:lpstr>Times New Roman</vt:lpstr>
      <vt:lpstr>Wingdings 3</vt:lpstr>
      <vt:lpstr>Brin</vt:lpstr>
      <vt:lpstr>Seconde Rentrée  Nouveauté 2027</vt:lpstr>
      <vt:lpstr>Objectifs de la séance</vt:lpstr>
      <vt:lpstr>Icebreaker : ¿Quién soy yo?</vt:lpstr>
      <vt:lpstr>Réactivation des acquis</vt:lpstr>
      <vt:lpstr>Activité interactive</vt:lpstr>
      <vt:lpstr>Le monde hispanophone</vt:lpstr>
      <vt:lpstr>Culture et civilisation </vt:lpstr>
      <vt:lpstr>Compréhension orale </vt:lpstr>
      <vt:lpstr>Expression orale</vt:lpstr>
      <vt:lpstr>Méthodologie </vt:lpstr>
      <vt:lpstr>Projet de l’année</vt:lpstr>
      <vt:lpstr>Conclusion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Seconde Rentrée 2027</dc:title>
  <dc:subject/>
  <dc:creator>Malika KHERDOUCHE</dc:creator>
  <cp:keywords/>
  <dc:description>generated using python-pptx</dc:description>
  <cp:lastModifiedBy>Malika KHERDOUCHE</cp:lastModifiedBy>
  <cp:revision>8</cp:revision>
  <dcterms:created xsi:type="dcterms:W3CDTF">2013-01-27T09:14:16Z</dcterms:created>
  <dcterms:modified xsi:type="dcterms:W3CDTF">2026-05-18T10:35:25Z</dcterms:modified>
  <cp:category/>
</cp:coreProperties>
</file>